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57" r:id="rId4"/>
    <p:sldId id="258" r:id="rId5"/>
    <p:sldId id="259" r:id="rId6"/>
    <p:sldId id="260" r:id="rId7"/>
    <p:sldId id="262" r:id="rId8"/>
    <p:sldId id="265"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69" autoAdjust="0"/>
    <p:restoredTop sz="94660"/>
  </p:normalViewPr>
  <p:slideViewPr>
    <p:cSldViewPr snapToGrid="0">
      <p:cViewPr varScale="1">
        <p:scale>
          <a:sx n="145" d="100"/>
          <a:sy n="145" d="100"/>
        </p:scale>
        <p:origin x="200"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presProps" Target="presProps.xml"/></Relationships>
</file>

<file path=ppt/media/image1.jpeg>
</file>

<file path=ppt/media/image10.png>
</file>

<file path=ppt/media/image11.tiff>
</file>

<file path=ppt/media/image2.png>
</file>

<file path=ppt/media/image3.png>
</file>

<file path=ppt/media/image4.png>
</file>

<file path=ppt/media/image5.png>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2/17/20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2/17/20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2/17/20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2/17/20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2/17/20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2/17/20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2/17/20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image" Target="../media/image3.png"/><Relationship Id="rId21" Type="http://schemas.openxmlformats.org/officeDocument/2006/relationships/image" Target="../media/image4.png"/><Relationship Id="rId22" Type="http://schemas.openxmlformats.org/officeDocument/2006/relationships/image" Target="../media/image5.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2/17/20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 Id="rId3" Type="http://schemas.openxmlformats.org/officeDocument/2006/relationships/image" Target="../media/image8.tiff"/></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hyperlink" Target="https://gs.statcounter.com/browser-market-share/desktop/united-states-of-america"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7125243-1A0C-4003-BBC3-A7CC2834907B}"/>
              </a:ext>
            </a:extLst>
          </p:cNvPr>
          <p:cNvSpPr>
            <a:spLocks noGrp="1"/>
          </p:cNvSpPr>
          <p:nvPr>
            <p:ph type="ctrTitle"/>
          </p:nvPr>
        </p:nvSpPr>
        <p:spPr>
          <a:xfrm>
            <a:off x="1154955" y="1447800"/>
            <a:ext cx="9233054" cy="3329581"/>
          </a:xfrm>
        </p:spPr>
        <p:txBody>
          <a:bodyPr/>
          <a:lstStyle/>
          <a:p>
            <a:r>
              <a:rPr lang="en-US" dirty="0" smtClean="0"/>
              <a:t>Honey Find Savings (Sephora) Analysis</a:t>
            </a:r>
            <a:endParaRPr lang="en-US" dirty="0"/>
          </a:p>
        </p:txBody>
      </p:sp>
      <p:sp>
        <p:nvSpPr>
          <p:cNvPr id="3" name="Subtitle 2">
            <a:extLst>
              <a:ext uri="{FF2B5EF4-FFF2-40B4-BE49-F238E27FC236}">
                <a16:creationId xmlns:a16="http://schemas.microsoft.com/office/drawing/2014/main" xmlns="" id="{CE6B4DBA-B428-4923-A3BB-5AE07992D396}"/>
              </a:ext>
            </a:extLst>
          </p:cNvPr>
          <p:cNvSpPr>
            <a:spLocks noGrp="1"/>
          </p:cNvSpPr>
          <p:nvPr>
            <p:ph type="subTitle" idx="1"/>
          </p:nvPr>
        </p:nvSpPr>
        <p:spPr>
          <a:xfrm>
            <a:off x="1154954" y="4777380"/>
            <a:ext cx="9233054" cy="861420"/>
          </a:xfrm>
        </p:spPr>
        <p:txBody>
          <a:bodyPr/>
          <a:lstStyle/>
          <a:p>
            <a:r>
              <a:rPr lang="en-US" dirty="0" smtClean="0"/>
              <a:t>How can we improve product performance and monetization in 2020?</a:t>
            </a:r>
            <a:endParaRPr lang="en-US" dirty="0"/>
          </a:p>
        </p:txBody>
      </p:sp>
    </p:spTree>
    <p:extLst>
      <p:ext uri="{BB962C8B-B14F-4D97-AF65-F5344CB8AC3E}">
        <p14:creationId xmlns:p14="http://schemas.microsoft.com/office/powerpoint/2010/main" val="1731950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EF50A8B-4A89-4EFF-9B8D-A5BC7B8D8985}"/>
              </a:ext>
            </a:extLst>
          </p:cNvPr>
          <p:cNvSpPr>
            <a:spLocks noGrp="1"/>
          </p:cNvSpPr>
          <p:nvPr>
            <p:ph type="title"/>
          </p:nvPr>
        </p:nvSpPr>
        <p:spPr/>
        <p:txBody>
          <a:bodyPr/>
          <a:lstStyle/>
          <a:p>
            <a:r>
              <a:rPr lang="en-US" dirty="0"/>
              <a:t>Assumptions</a:t>
            </a:r>
          </a:p>
        </p:txBody>
      </p:sp>
      <p:sp>
        <p:nvSpPr>
          <p:cNvPr id="3" name="Content Placeholder 2">
            <a:extLst>
              <a:ext uri="{FF2B5EF4-FFF2-40B4-BE49-F238E27FC236}">
                <a16:creationId xmlns:a16="http://schemas.microsoft.com/office/drawing/2014/main" xmlns="" id="{96E728C0-FF14-47D8-9DDC-E580F4D407E8}"/>
              </a:ext>
            </a:extLst>
          </p:cNvPr>
          <p:cNvSpPr>
            <a:spLocks noGrp="1"/>
          </p:cNvSpPr>
          <p:nvPr>
            <p:ph idx="1"/>
          </p:nvPr>
        </p:nvSpPr>
        <p:spPr>
          <a:xfrm>
            <a:off x="1104293" y="1463834"/>
            <a:ext cx="8946541" cy="4195481"/>
          </a:xfrm>
        </p:spPr>
        <p:txBody>
          <a:bodyPr>
            <a:normAutofit/>
          </a:bodyPr>
          <a:lstStyle/>
          <a:p>
            <a:pPr lvl="0"/>
            <a:r>
              <a:rPr lang="en-US" dirty="0" smtClean="0"/>
              <a:t>Missing values for Commission indicate that Honey received $0 commission for that transaction:</a:t>
            </a:r>
            <a:endParaRPr lang="en-US" dirty="0"/>
          </a:p>
          <a:p>
            <a:pPr lvl="1"/>
            <a:r>
              <a:rPr lang="en-US" dirty="0"/>
              <a:t>In other words, </a:t>
            </a:r>
            <a:r>
              <a:rPr lang="en-US" dirty="0" smtClean="0"/>
              <a:t>missing commission does not imply missing data from Sephora</a:t>
            </a:r>
            <a:r>
              <a:rPr lang="en-US" dirty="0" smtClean="0"/>
              <a:t>. 13,699 </a:t>
            </a:r>
            <a:r>
              <a:rPr lang="en-US" dirty="0"/>
              <a:t>out of 27,714 records have missing </a:t>
            </a:r>
            <a:r>
              <a:rPr lang="en-US" dirty="0" smtClean="0"/>
              <a:t>commission values. </a:t>
            </a:r>
            <a:r>
              <a:rPr lang="en-US" dirty="0"/>
              <a:t>Having </a:t>
            </a:r>
            <a:r>
              <a:rPr lang="en-US" dirty="0" smtClean="0"/>
              <a:t>almost half of a dataset with a missing value is unlikely, but not impossible, and so I conclude these are $0 commission transactions. </a:t>
            </a:r>
            <a:endParaRPr lang="en-US" dirty="0"/>
          </a:p>
          <a:p>
            <a:pPr lvl="0"/>
            <a:r>
              <a:rPr lang="en-US" dirty="0" smtClean="0"/>
              <a:t>The Date variable does not correspond to a User Transaction date, and instead likely maps to a Data Collection or Ingestion date, judging by the lack of spread in the distribution below.</a:t>
            </a:r>
            <a:endParaRPr lang="en-US" dirty="0"/>
          </a:p>
        </p:txBody>
      </p:sp>
      <p:pic>
        <p:nvPicPr>
          <p:cNvPr id="4" name="Picture 3"/>
          <p:cNvPicPr>
            <a:picLocks noChangeAspect="1"/>
          </p:cNvPicPr>
          <p:nvPr/>
        </p:nvPicPr>
        <p:blipFill>
          <a:blip r:embed="rId2"/>
          <a:stretch>
            <a:fillRect/>
          </a:stretch>
        </p:blipFill>
        <p:spPr>
          <a:xfrm>
            <a:off x="3425580" y="4540391"/>
            <a:ext cx="4742473" cy="2130040"/>
          </a:xfrm>
          <a:prstGeom prst="rect">
            <a:avLst/>
          </a:prstGeom>
        </p:spPr>
      </p:pic>
    </p:spTree>
    <p:extLst>
      <p:ext uri="{BB962C8B-B14F-4D97-AF65-F5344CB8AC3E}">
        <p14:creationId xmlns:p14="http://schemas.microsoft.com/office/powerpoint/2010/main" val="8777526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7AB3CD-36E3-4836-95B4-8D4A2FF96BA8}"/>
              </a:ext>
            </a:extLst>
          </p:cNvPr>
          <p:cNvSpPr>
            <a:spLocks noGrp="1"/>
          </p:cNvSpPr>
          <p:nvPr>
            <p:ph type="title"/>
          </p:nvPr>
        </p:nvSpPr>
        <p:spPr/>
        <p:txBody>
          <a:bodyPr/>
          <a:lstStyle/>
          <a:p>
            <a:r>
              <a:rPr lang="en-US" dirty="0" smtClean="0"/>
              <a:t>Product Optimization </a:t>
            </a:r>
            <a:r>
              <a:rPr lang="mr-IN" dirty="0" smtClean="0"/>
              <a:t>–</a:t>
            </a:r>
            <a:r>
              <a:rPr lang="en-US" dirty="0" smtClean="0"/>
              <a:t> Code Run Duration</a:t>
            </a:r>
            <a:br>
              <a:rPr lang="en-US" dirty="0" smtClean="0"/>
            </a:br>
            <a:endParaRPr lang="en-US" dirty="0"/>
          </a:p>
        </p:txBody>
      </p:sp>
      <p:sp>
        <p:nvSpPr>
          <p:cNvPr id="3" name="Content Placeholder 2">
            <a:extLst>
              <a:ext uri="{FF2B5EF4-FFF2-40B4-BE49-F238E27FC236}">
                <a16:creationId xmlns:a16="http://schemas.microsoft.com/office/drawing/2014/main" xmlns="" id="{43D116F5-1AAA-4A39-A756-AF63A88B6661}"/>
              </a:ext>
            </a:extLst>
          </p:cNvPr>
          <p:cNvSpPr>
            <a:spLocks noGrp="1"/>
          </p:cNvSpPr>
          <p:nvPr>
            <p:ph idx="1"/>
          </p:nvPr>
        </p:nvSpPr>
        <p:spPr>
          <a:xfrm>
            <a:off x="945051" y="4296067"/>
            <a:ext cx="10202071" cy="2119386"/>
          </a:xfrm>
        </p:spPr>
        <p:txBody>
          <a:bodyPr>
            <a:normAutofit fontScale="85000" lnSpcReduction="10000"/>
          </a:bodyPr>
          <a:lstStyle/>
          <a:p>
            <a:r>
              <a:rPr lang="en-US" dirty="0" smtClean="0"/>
              <a:t>At the device level, we see that Chrome performs really well (average code run duration of ~15 seconds) and is the source of most of our transactions. However, the code run duration for other browsers is significantly higher and could be scoped for optimization. </a:t>
            </a:r>
          </a:p>
          <a:p>
            <a:r>
              <a:rPr lang="en-US" dirty="0" smtClean="0"/>
              <a:t>Similarly, among the most commonly applied codes, we see that TWENTYOFF and 2018HOORAY have almost double the average run duration as the others. </a:t>
            </a:r>
          </a:p>
          <a:p>
            <a:r>
              <a:rPr lang="en-US" b="1" u="sng" dirty="0" smtClean="0"/>
              <a:t>Recommendation:</a:t>
            </a:r>
            <a:r>
              <a:rPr lang="en-US" b="1" dirty="0" smtClean="0"/>
              <a:t> </a:t>
            </a:r>
            <a:r>
              <a:rPr lang="en-US" dirty="0" smtClean="0"/>
              <a:t>The code selection algorithm can keep a running track of its frequent recommendations to suggest them first and cut down code run duration in future iterations.</a:t>
            </a:r>
            <a:endParaRPr lang="en-US" dirty="0"/>
          </a:p>
        </p:txBody>
      </p:sp>
      <p:pic>
        <p:nvPicPr>
          <p:cNvPr id="8" name="Picture 7"/>
          <p:cNvPicPr>
            <a:picLocks noChangeAspect="1"/>
          </p:cNvPicPr>
          <p:nvPr/>
        </p:nvPicPr>
        <p:blipFill>
          <a:blip r:embed="rId2"/>
          <a:stretch>
            <a:fillRect/>
          </a:stretch>
        </p:blipFill>
        <p:spPr>
          <a:xfrm>
            <a:off x="6165645" y="1818482"/>
            <a:ext cx="5139738" cy="2308469"/>
          </a:xfrm>
          <a:prstGeom prst="rect">
            <a:avLst/>
          </a:prstGeom>
        </p:spPr>
      </p:pic>
      <p:pic>
        <p:nvPicPr>
          <p:cNvPr id="9" name="Picture 8"/>
          <p:cNvPicPr>
            <a:picLocks noChangeAspect="1"/>
          </p:cNvPicPr>
          <p:nvPr/>
        </p:nvPicPr>
        <p:blipFill>
          <a:blip r:embed="rId3"/>
          <a:stretch>
            <a:fillRect/>
          </a:stretch>
        </p:blipFill>
        <p:spPr>
          <a:xfrm>
            <a:off x="874712" y="1853247"/>
            <a:ext cx="5062333" cy="2273703"/>
          </a:xfrm>
          <a:prstGeom prst="rect">
            <a:avLst/>
          </a:prstGeom>
        </p:spPr>
      </p:pic>
    </p:spTree>
    <p:extLst>
      <p:ext uri="{BB962C8B-B14F-4D97-AF65-F5344CB8AC3E}">
        <p14:creationId xmlns:p14="http://schemas.microsoft.com/office/powerpoint/2010/main" val="32460601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89481ED-1156-4D27-8EC0-BD40BA878889}"/>
              </a:ext>
            </a:extLst>
          </p:cNvPr>
          <p:cNvSpPr>
            <a:spLocks noGrp="1"/>
          </p:cNvSpPr>
          <p:nvPr>
            <p:ph type="title"/>
          </p:nvPr>
        </p:nvSpPr>
        <p:spPr/>
        <p:txBody>
          <a:bodyPr/>
          <a:lstStyle/>
          <a:p>
            <a:r>
              <a:rPr lang="en-US" dirty="0" smtClean="0"/>
              <a:t>Product Opportunity </a:t>
            </a:r>
            <a:r>
              <a:rPr lang="mr-IN" dirty="0" smtClean="0"/>
              <a:t>–</a:t>
            </a:r>
            <a:r>
              <a:rPr lang="en-US" dirty="0" smtClean="0"/>
              <a:t> Safari Extension</a:t>
            </a:r>
            <a:endParaRPr lang="en-US" dirty="0"/>
          </a:p>
        </p:txBody>
      </p:sp>
      <p:sp>
        <p:nvSpPr>
          <p:cNvPr id="3" name="Content Placeholder 2">
            <a:extLst>
              <a:ext uri="{FF2B5EF4-FFF2-40B4-BE49-F238E27FC236}">
                <a16:creationId xmlns:a16="http://schemas.microsoft.com/office/drawing/2014/main" xmlns="" id="{9E448804-E6CF-4B3C-99F7-6FB37D7747A0}"/>
              </a:ext>
            </a:extLst>
          </p:cNvPr>
          <p:cNvSpPr>
            <a:spLocks noGrp="1"/>
          </p:cNvSpPr>
          <p:nvPr>
            <p:ph idx="1"/>
          </p:nvPr>
        </p:nvSpPr>
        <p:spPr>
          <a:xfrm>
            <a:off x="1103312" y="4273011"/>
            <a:ext cx="8946541" cy="2100409"/>
          </a:xfrm>
        </p:spPr>
        <p:txBody>
          <a:bodyPr>
            <a:normAutofit fontScale="85000" lnSpcReduction="10000"/>
          </a:bodyPr>
          <a:lstStyle/>
          <a:p>
            <a:r>
              <a:rPr lang="en-US" dirty="0" smtClean="0"/>
              <a:t>In January 2020, Chrome had 61% of the Desktop Browser market in the US, while Safari had 14%.</a:t>
            </a:r>
            <a:r>
              <a:rPr lang="en-US" baseline="30000" dirty="0" smtClean="0"/>
              <a:t>1</a:t>
            </a:r>
          </a:p>
          <a:p>
            <a:r>
              <a:rPr lang="en-US" b="1" u="sng" dirty="0"/>
              <a:t>Recommendation:</a:t>
            </a:r>
            <a:r>
              <a:rPr lang="en-US" b="1" dirty="0"/>
              <a:t> </a:t>
            </a:r>
            <a:r>
              <a:rPr lang="en-US" dirty="0" smtClean="0"/>
              <a:t>Launching the Honey extension for Safari (or, at least enabling it with Sephora) could yield (14%/61%) * 16,298 Chrome Transactions = 3,750 Safari transactions with Sephora over the next few months, assuming we penetrate a similar proportion of the Safari market as we have for Chrome. </a:t>
            </a:r>
            <a:endParaRPr lang="en-US" dirty="0" smtClean="0"/>
          </a:p>
          <a:p>
            <a:r>
              <a:rPr lang="en-US" sz="1300" baseline="30000" dirty="0" smtClean="0"/>
              <a:t>1</a:t>
            </a:r>
            <a:r>
              <a:rPr lang="en-US" sz="1300" dirty="0" smtClean="0"/>
              <a:t>“Desktop </a:t>
            </a:r>
            <a:r>
              <a:rPr lang="en-US" sz="1300" dirty="0"/>
              <a:t>Browser Market Share in United States Of America - January 2020</a:t>
            </a:r>
            <a:r>
              <a:rPr lang="en-US" sz="1300" dirty="0" smtClean="0"/>
              <a:t>.”</a:t>
            </a:r>
            <a:r>
              <a:rPr lang="en-US" sz="1300" dirty="0"/>
              <a:t> </a:t>
            </a:r>
            <a:r>
              <a:rPr lang="en-US" sz="1300" i="1" dirty="0" err="1" smtClean="0"/>
              <a:t>StatCounter</a:t>
            </a:r>
            <a:r>
              <a:rPr lang="en-US" sz="1300" dirty="0" smtClean="0"/>
              <a:t>, </a:t>
            </a:r>
            <a:r>
              <a:rPr lang="en-US" sz="1300" dirty="0">
                <a:hlinkClick r:id="rId2"/>
              </a:rPr>
              <a:t>https://</a:t>
            </a:r>
            <a:r>
              <a:rPr lang="en-US" sz="1300" dirty="0" smtClean="0">
                <a:hlinkClick r:id="rId2"/>
              </a:rPr>
              <a:t>gs.statcounter.com/browser-market-share/desktop/united-states-of-america</a:t>
            </a:r>
            <a:r>
              <a:rPr lang="en-US" sz="1300" dirty="0" smtClean="0"/>
              <a:t>.</a:t>
            </a:r>
            <a:endParaRPr lang="en-US" sz="1300" dirty="0"/>
          </a:p>
          <a:p>
            <a:endParaRPr lang="en-US" dirty="0"/>
          </a:p>
        </p:txBody>
      </p:sp>
      <p:pic>
        <p:nvPicPr>
          <p:cNvPr id="5" name="Picture 4"/>
          <p:cNvPicPr>
            <a:picLocks noChangeAspect="1"/>
          </p:cNvPicPr>
          <p:nvPr/>
        </p:nvPicPr>
        <p:blipFill>
          <a:blip r:embed="rId3"/>
          <a:stretch>
            <a:fillRect/>
          </a:stretch>
        </p:blipFill>
        <p:spPr>
          <a:xfrm>
            <a:off x="796008" y="1978269"/>
            <a:ext cx="4552464" cy="20447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6583" y="1201640"/>
            <a:ext cx="5237956" cy="2946350"/>
          </a:xfrm>
          <a:prstGeom prst="rect">
            <a:avLst/>
          </a:prstGeom>
        </p:spPr>
      </p:pic>
    </p:spTree>
    <p:extLst>
      <p:ext uri="{BB962C8B-B14F-4D97-AF65-F5344CB8AC3E}">
        <p14:creationId xmlns:p14="http://schemas.microsoft.com/office/powerpoint/2010/main" val="239659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CAE3C1B-D51E-47A7-B3AD-44F5C252942D}"/>
              </a:ext>
            </a:extLst>
          </p:cNvPr>
          <p:cNvSpPr>
            <a:spLocks noGrp="1"/>
          </p:cNvSpPr>
          <p:nvPr>
            <p:ph type="title"/>
          </p:nvPr>
        </p:nvSpPr>
        <p:spPr/>
        <p:txBody>
          <a:bodyPr/>
          <a:lstStyle/>
          <a:p>
            <a:r>
              <a:rPr lang="en-US" sz="4400" dirty="0" smtClean="0"/>
              <a:t>Commission is the Mission</a:t>
            </a:r>
            <a:r>
              <a:rPr lang="en-US" dirty="0"/>
              <a:t/>
            </a:r>
            <a:br>
              <a:rPr lang="en-US" dirty="0"/>
            </a:br>
            <a:endParaRPr lang="en-US" dirty="0"/>
          </a:p>
        </p:txBody>
      </p:sp>
      <p:sp>
        <p:nvSpPr>
          <p:cNvPr id="3" name="Content Placeholder 2">
            <a:extLst>
              <a:ext uri="{FF2B5EF4-FFF2-40B4-BE49-F238E27FC236}">
                <a16:creationId xmlns:a16="http://schemas.microsoft.com/office/drawing/2014/main" xmlns="" id="{F64F4ABF-F3D1-4C13-8A8A-9E34D8D3C86C}"/>
              </a:ext>
            </a:extLst>
          </p:cNvPr>
          <p:cNvSpPr>
            <a:spLocks noGrp="1"/>
          </p:cNvSpPr>
          <p:nvPr>
            <p:ph idx="1"/>
          </p:nvPr>
        </p:nvSpPr>
        <p:spPr>
          <a:xfrm>
            <a:off x="646111" y="1449299"/>
            <a:ext cx="8946541" cy="3685409"/>
          </a:xfrm>
        </p:spPr>
        <p:txBody>
          <a:bodyPr>
            <a:normAutofit/>
          </a:bodyPr>
          <a:lstStyle/>
          <a:p>
            <a:r>
              <a:rPr lang="en-US" sz="2800" dirty="0" smtClean="0"/>
              <a:t>13,882 </a:t>
            </a:r>
            <a:r>
              <a:rPr lang="en-US" sz="2800" dirty="0"/>
              <a:t>out of </a:t>
            </a:r>
            <a:r>
              <a:rPr lang="en-US" sz="2800" dirty="0" smtClean="0"/>
              <a:t>27,714 Sephora transactions have $0 </a:t>
            </a:r>
            <a:r>
              <a:rPr lang="en-US" sz="2800" dirty="0"/>
              <a:t>or missing </a:t>
            </a:r>
            <a:r>
              <a:rPr lang="en-US" sz="2800" dirty="0" smtClean="0"/>
              <a:t>commission, representing about 50% of all transactions from September </a:t>
            </a:r>
            <a:r>
              <a:rPr lang="mr-IN" sz="2800" dirty="0" smtClean="0"/>
              <a:t>–</a:t>
            </a:r>
            <a:r>
              <a:rPr lang="en-US" sz="2800" dirty="0" smtClean="0"/>
              <a:t> December 2018. </a:t>
            </a:r>
          </a:p>
          <a:p>
            <a:r>
              <a:rPr lang="en-US" sz="2800" dirty="0" smtClean="0"/>
              <a:t>Pivoting from Product recommendations to Monetization strategies, we will explore how to improve this “no commission rate” by looking at Final Cart Prices. </a:t>
            </a:r>
          </a:p>
        </p:txBody>
      </p:sp>
    </p:spTree>
    <p:extLst>
      <p:ext uri="{BB962C8B-B14F-4D97-AF65-F5344CB8AC3E}">
        <p14:creationId xmlns:p14="http://schemas.microsoft.com/office/powerpoint/2010/main" val="4947690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A01096-0DA9-47F4-A072-C70AD0943631}"/>
              </a:ext>
            </a:extLst>
          </p:cNvPr>
          <p:cNvSpPr>
            <a:spLocks noGrp="1"/>
          </p:cNvSpPr>
          <p:nvPr>
            <p:ph type="title"/>
          </p:nvPr>
        </p:nvSpPr>
        <p:spPr>
          <a:xfrm>
            <a:off x="294418" y="232910"/>
            <a:ext cx="10080503" cy="1400530"/>
          </a:xfrm>
        </p:spPr>
        <p:txBody>
          <a:bodyPr/>
          <a:lstStyle/>
          <a:p>
            <a:r>
              <a:rPr lang="en-US" dirty="0" smtClean="0"/>
              <a:t>“No Commission Rates” </a:t>
            </a:r>
            <a:r>
              <a:rPr lang="mr-IN" dirty="0" smtClean="0"/>
              <a:t>–</a:t>
            </a:r>
            <a:r>
              <a:rPr lang="en-US" dirty="0" smtClean="0"/>
              <a:t> </a:t>
            </a:r>
            <a:r>
              <a:rPr lang="en-US" dirty="0" smtClean="0"/>
              <a:t>Transactions </a:t>
            </a:r>
            <a:r>
              <a:rPr lang="en-US" dirty="0"/>
              <a:t>with </a:t>
            </a:r>
            <a:r>
              <a:rPr lang="en-US" dirty="0" smtClean="0"/>
              <a:t>High </a:t>
            </a:r>
            <a:r>
              <a:rPr lang="en-US" dirty="0"/>
              <a:t>Cart Final Price </a:t>
            </a:r>
            <a:endParaRPr lang="en-US" dirty="0"/>
          </a:p>
        </p:txBody>
      </p:sp>
      <p:sp>
        <p:nvSpPr>
          <p:cNvPr id="3" name="Content Placeholder 2">
            <a:extLst>
              <a:ext uri="{FF2B5EF4-FFF2-40B4-BE49-F238E27FC236}">
                <a16:creationId xmlns:a16="http://schemas.microsoft.com/office/drawing/2014/main" xmlns="" id="{BB368C82-3963-43B7-ACF9-DD31D80052F9}"/>
              </a:ext>
            </a:extLst>
          </p:cNvPr>
          <p:cNvSpPr>
            <a:spLocks noGrp="1"/>
          </p:cNvSpPr>
          <p:nvPr>
            <p:ph idx="1"/>
          </p:nvPr>
        </p:nvSpPr>
        <p:spPr>
          <a:xfrm>
            <a:off x="294418" y="3930162"/>
            <a:ext cx="11707082" cy="3297115"/>
          </a:xfrm>
        </p:spPr>
        <p:txBody>
          <a:bodyPr>
            <a:normAutofit fontScale="62500" lnSpcReduction="20000"/>
          </a:bodyPr>
          <a:lstStyle/>
          <a:p>
            <a:r>
              <a:rPr lang="en-US" sz="2300" dirty="0" smtClean="0"/>
              <a:t>We can clearly see that we derive most of our commission through small carts which account for a large number of our transactions. However, observe the spike in total revenue earned for transactions with CFP &gt; $1000, due to the high value of these carts. </a:t>
            </a:r>
          </a:p>
          <a:p>
            <a:r>
              <a:rPr lang="en-US" sz="2300" dirty="0" smtClean="0"/>
              <a:t>Notice also that the “no commission rate”, i.e., percentage of transactions with $0 commission, creeps higher with larger carts, and is highest for transactions with CFP &gt; $1000. A high CFP implies a combination of high value and a large number of </a:t>
            </a:r>
            <a:r>
              <a:rPr lang="en-US" sz="2300" dirty="0" smtClean="0"/>
              <a:t>items in the final cart. </a:t>
            </a:r>
            <a:endParaRPr lang="en-US" sz="2300" dirty="0" smtClean="0"/>
          </a:p>
          <a:p>
            <a:r>
              <a:rPr lang="en-US" sz="2300" b="1" u="sng" dirty="0" smtClean="0"/>
              <a:t>Hypothesis 1</a:t>
            </a:r>
            <a:r>
              <a:rPr lang="en-US" sz="2300" dirty="0" smtClean="0"/>
              <a:t>: Certain items currently </a:t>
            </a:r>
            <a:r>
              <a:rPr lang="en-US" sz="2300" dirty="0" smtClean="0"/>
              <a:t>exclude the whole cart from earning a commission. Hence, carts with more items are more likely to lose out on commission. However, these high value transactions would net us the most commission if awarded. </a:t>
            </a:r>
          </a:p>
          <a:p>
            <a:r>
              <a:rPr lang="en-US" sz="2300" b="1" u="sng" dirty="0"/>
              <a:t>Hypothesis </a:t>
            </a:r>
            <a:r>
              <a:rPr lang="en-US" sz="2300" b="1" u="sng" dirty="0" smtClean="0"/>
              <a:t>2</a:t>
            </a:r>
            <a:r>
              <a:rPr lang="en-US" sz="2300" dirty="0" smtClean="0"/>
              <a:t>: Users take longer to finalize high value carts. This lag time could cause errors in tracking and attribution to Honey, causing us to lose out on commissions despite the user still using a Honey code to finish the transaction. </a:t>
            </a:r>
          </a:p>
          <a:p>
            <a:r>
              <a:rPr lang="en-US" sz="2300" b="1" u="sng" dirty="0" smtClean="0"/>
              <a:t>Recommendation:</a:t>
            </a:r>
            <a:r>
              <a:rPr lang="en-US" sz="2300" b="1" dirty="0" smtClean="0"/>
              <a:t> </a:t>
            </a:r>
            <a:r>
              <a:rPr lang="en-US" sz="2300" dirty="0" smtClean="0"/>
              <a:t>Investigate which items cause no commission to be awarded and why; re-negotiate the terms of our contract with Sephora to still award a commission even if an ineligible item is part of a transaction. Investigate attribution when a user takes a long time to finish a transaction (say, weeks or months). </a:t>
            </a:r>
          </a:p>
          <a:p>
            <a:endParaRPr lang="en-US" dirty="0"/>
          </a:p>
          <a:p>
            <a:endParaRPr lang="en-US" dirty="0"/>
          </a:p>
          <a:p>
            <a:pPr lvl="1"/>
            <a:endParaRPr lang="en-US" dirty="0"/>
          </a:p>
          <a:p>
            <a:endParaRPr lang="en-US" dirty="0"/>
          </a:p>
        </p:txBody>
      </p:sp>
      <p:pic>
        <p:nvPicPr>
          <p:cNvPr id="7" name="Picture 6"/>
          <p:cNvPicPr>
            <a:picLocks noChangeAspect="1"/>
          </p:cNvPicPr>
          <p:nvPr/>
        </p:nvPicPr>
        <p:blipFill>
          <a:blip r:embed="rId2"/>
          <a:stretch>
            <a:fillRect/>
          </a:stretch>
        </p:blipFill>
        <p:spPr>
          <a:xfrm>
            <a:off x="3323033" y="1633440"/>
            <a:ext cx="4976934" cy="2235347"/>
          </a:xfrm>
          <a:prstGeom prst="rect">
            <a:avLst/>
          </a:prstGeom>
        </p:spPr>
      </p:pic>
    </p:spTree>
    <p:extLst>
      <p:ext uri="{BB962C8B-B14F-4D97-AF65-F5344CB8AC3E}">
        <p14:creationId xmlns:p14="http://schemas.microsoft.com/office/powerpoint/2010/main" val="42155831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C4037D-7554-4B4F-8F27-55C3CCA837D6}"/>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xmlns="" id="{B26A92F0-9FFF-4486-8B96-3B1F7325B02E}"/>
              </a:ext>
            </a:extLst>
          </p:cNvPr>
          <p:cNvSpPr>
            <a:spLocks noGrp="1"/>
          </p:cNvSpPr>
          <p:nvPr>
            <p:ph idx="1"/>
          </p:nvPr>
        </p:nvSpPr>
        <p:spPr/>
        <p:txBody>
          <a:bodyPr/>
          <a:lstStyle/>
          <a:p>
            <a:r>
              <a:rPr lang="en-US" dirty="0" smtClean="0"/>
              <a:t>The Find Savings product does well with small carts and on Chrome.</a:t>
            </a:r>
          </a:p>
          <a:p>
            <a:r>
              <a:rPr lang="en-US" dirty="0" smtClean="0"/>
              <a:t>There is opportunity to improve the code run duration on alternate browsers and for frequently used codes.</a:t>
            </a:r>
          </a:p>
          <a:p>
            <a:r>
              <a:rPr lang="en-US" dirty="0" smtClean="0"/>
              <a:t>A reduced code run duration would also benefit a potential future release on Safari.</a:t>
            </a:r>
          </a:p>
          <a:p>
            <a:r>
              <a:rPr lang="en-US" dirty="0" smtClean="0"/>
              <a:t>50% of Sephora transactions had no commission, many of these being higher value carts. This implies certain items cause the entire cart to become ineligible for commission, and/or errors in tracking and attribution to Honey. Investigating ineligible items and Sephora’s attribution model to solve the root cause of this issue could yield huge boosts to overall commissions. </a:t>
            </a:r>
            <a:endParaRPr lang="en-US" dirty="0"/>
          </a:p>
        </p:txBody>
      </p:sp>
    </p:spTree>
    <p:extLst>
      <p:ext uri="{BB962C8B-B14F-4D97-AF65-F5344CB8AC3E}">
        <p14:creationId xmlns:p14="http://schemas.microsoft.com/office/powerpoint/2010/main" val="3165183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8C4037D-7554-4B4F-8F27-55C3CCA837D6}"/>
              </a:ext>
            </a:extLst>
          </p:cNvPr>
          <p:cNvSpPr>
            <a:spLocks noGrp="1"/>
          </p:cNvSpPr>
          <p:nvPr>
            <p:ph type="title"/>
          </p:nvPr>
        </p:nvSpPr>
        <p:spPr/>
        <p:txBody>
          <a:bodyPr/>
          <a:lstStyle/>
          <a:p>
            <a:r>
              <a:rPr lang="en-US" dirty="0" smtClean="0"/>
              <a:t>Future Improvements</a:t>
            </a:r>
            <a:endParaRPr lang="en-US" dirty="0"/>
          </a:p>
        </p:txBody>
      </p:sp>
      <p:sp>
        <p:nvSpPr>
          <p:cNvPr id="3" name="Content Placeholder 2">
            <a:extLst>
              <a:ext uri="{FF2B5EF4-FFF2-40B4-BE49-F238E27FC236}">
                <a16:creationId xmlns:a16="http://schemas.microsoft.com/office/drawing/2014/main" xmlns="" id="{B26A92F0-9FFF-4486-8B96-3B1F7325B02E}"/>
              </a:ext>
            </a:extLst>
          </p:cNvPr>
          <p:cNvSpPr>
            <a:spLocks noGrp="1"/>
          </p:cNvSpPr>
          <p:nvPr>
            <p:ph idx="1"/>
          </p:nvPr>
        </p:nvSpPr>
        <p:spPr>
          <a:xfrm>
            <a:off x="646111" y="1406769"/>
            <a:ext cx="10652004" cy="4815254"/>
          </a:xfrm>
        </p:spPr>
        <p:txBody>
          <a:bodyPr>
            <a:noAutofit/>
          </a:bodyPr>
          <a:lstStyle/>
          <a:p>
            <a:r>
              <a:rPr lang="en-US" sz="1800" dirty="0" smtClean="0"/>
              <a:t>Including an “Invite Friends” </a:t>
            </a:r>
            <a:r>
              <a:rPr lang="en-US" sz="1800" dirty="0"/>
              <a:t>option </a:t>
            </a:r>
            <a:r>
              <a:rPr lang="en-US" sz="1800" dirty="0" smtClean="0"/>
              <a:t>to the extension, with a reward coupon as incentive, to introduce a viral factor to the Honey product </a:t>
            </a:r>
          </a:p>
          <a:p>
            <a:r>
              <a:rPr lang="en-US" sz="1800" dirty="0" smtClean="0"/>
              <a:t>Increase the number of transactions on Edge, Firefox and eventually Safari by advertisin</a:t>
            </a:r>
            <a:r>
              <a:rPr lang="en-US" sz="1800" dirty="0" smtClean="0"/>
              <a:t>g the Honey extension installing natively on those browsers </a:t>
            </a:r>
            <a:r>
              <a:rPr lang="mr-IN" sz="1800" dirty="0" smtClean="0"/>
              <a:t>–</a:t>
            </a:r>
            <a:r>
              <a:rPr lang="en-US" sz="1800" dirty="0" smtClean="0"/>
              <a:t> since current marketing is targeted towards Chrome users</a:t>
            </a:r>
          </a:p>
          <a:p>
            <a:r>
              <a:rPr lang="en-US" sz="1800" dirty="0" smtClean="0"/>
              <a:t>Is code </a:t>
            </a:r>
            <a:r>
              <a:rPr lang="en-US" sz="1800" dirty="0"/>
              <a:t>run </a:t>
            </a:r>
            <a:r>
              <a:rPr lang="en-US" sz="1800" dirty="0" smtClean="0"/>
              <a:t>duration proportional </a:t>
            </a:r>
            <a:r>
              <a:rPr lang="en-US" sz="1800" dirty="0"/>
              <a:t>to how many possible codes could have been applied? </a:t>
            </a:r>
            <a:endParaRPr lang="en-US" sz="1800" dirty="0" smtClean="0"/>
          </a:p>
          <a:p>
            <a:r>
              <a:rPr lang="en-US" sz="1800" dirty="0" smtClean="0"/>
              <a:t>Does </a:t>
            </a:r>
            <a:r>
              <a:rPr lang="en-US" sz="1800" dirty="0"/>
              <a:t>the algorithm always correctly identify the "best code</a:t>
            </a:r>
            <a:r>
              <a:rPr lang="en-US" sz="1800" dirty="0" smtClean="0"/>
              <a:t>"? A list of all codes considered for a transaction could be used to monitor the efficiency of the algorithm. </a:t>
            </a:r>
          </a:p>
          <a:p>
            <a:r>
              <a:rPr lang="en-US" sz="1800" dirty="0" smtClean="0"/>
              <a:t>When </a:t>
            </a:r>
            <a:r>
              <a:rPr lang="en-US" sz="1800" dirty="0"/>
              <a:t>is commission not paid out? </a:t>
            </a:r>
            <a:r>
              <a:rPr lang="en-US" sz="1800" dirty="0" smtClean="0"/>
              <a:t>I would </a:t>
            </a:r>
            <a:r>
              <a:rPr lang="en-US" sz="1800" dirty="0"/>
              <a:t>b</a:t>
            </a:r>
            <a:r>
              <a:rPr lang="en-US" sz="1800" dirty="0" smtClean="0"/>
              <a:t>e curious to see data containing the number of items in a cart to verify my first hypothesis. I would also like to see cart start and cart finish date to verify my second hypothesis. </a:t>
            </a:r>
          </a:p>
          <a:p>
            <a:r>
              <a:rPr lang="en-US" sz="1800" dirty="0" smtClean="0"/>
              <a:t>It would be nice to have Transaction Date and not Ingestion Date </a:t>
            </a:r>
            <a:r>
              <a:rPr lang="mr-IN" sz="1800" dirty="0" smtClean="0"/>
              <a:t>–</a:t>
            </a:r>
            <a:r>
              <a:rPr lang="en-US" sz="1800" dirty="0" smtClean="0"/>
              <a:t> as of now, it is difficult to ascertain any seasonality or temporal trends in the data.</a:t>
            </a:r>
          </a:p>
          <a:p>
            <a:r>
              <a:rPr lang="en-US" sz="1800" dirty="0"/>
              <a:t>Transaction data from other partners could prove invaluable </a:t>
            </a:r>
            <a:r>
              <a:rPr lang="mr-IN" sz="1800" dirty="0"/>
              <a:t>–</a:t>
            </a:r>
            <a:r>
              <a:rPr lang="en-US" sz="1800" dirty="0"/>
              <a:t> there were only a handful of repeat users in this dataset. With more partner data, Honey’s “power users” could be identified and could inform activation, engagement and retention metrics for the product. </a:t>
            </a:r>
          </a:p>
          <a:p>
            <a:endParaRPr lang="en-US" sz="1800" dirty="0"/>
          </a:p>
        </p:txBody>
      </p:sp>
    </p:spTree>
    <p:extLst>
      <p:ext uri="{BB962C8B-B14F-4D97-AF65-F5344CB8AC3E}">
        <p14:creationId xmlns:p14="http://schemas.microsoft.com/office/powerpoint/2010/main" val="6587512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705</TotalTime>
  <Words>994</Words>
  <Application>Microsoft Macintosh PowerPoint</Application>
  <PresentationFormat>Widescreen</PresentationFormat>
  <Paragraphs>38</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Century Gothic</vt:lpstr>
      <vt:lpstr>Mangal</vt:lpstr>
      <vt:lpstr>Wingdings 3</vt:lpstr>
      <vt:lpstr>Arial</vt:lpstr>
      <vt:lpstr>Ion</vt:lpstr>
      <vt:lpstr>Honey Find Savings (Sephora) Analysis</vt:lpstr>
      <vt:lpstr>Assumptions</vt:lpstr>
      <vt:lpstr>Product Optimization – Code Run Duration </vt:lpstr>
      <vt:lpstr>Product Opportunity – Safari Extension</vt:lpstr>
      <vt:lpstr>Commission is the Mission </vt:lpstr>
      <vt:lpstr>“No Commission Rates” – Transactions with High Cart Final Price </vt:lpstr>
      <vt:lpstr>Conclusion</vt:lpstr>
      <vt:lpstr>Future Improvements</vt:lpstr>
    </vt:vector>
  </TitlesOfParts>
  <LinksUpToDate>false</LinksUpToDate>
  <SharedDoc>false</SharedDoc>
  <HyperlinksChanged>false</HyperlinksChanged>
  <AppVersion>15.0023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EP Channel Analysis</dc:title>
  <dc:creator>Naval Handa</dc:creator>
  <cp:lastModifiedBy>Microsoft Office User</cp:lastModifiedBy>
  <cp:revision>28</cp:revision>
  <dcterms:created xsi:type="dcterms:W3CDTF">2019-01-16T12:05:53Z</dcterms:created>
  <dcterms:modified xsi:type="dcterms:W3CDTF">2020-02-18T10:46:58Z</dcterms:modified>
</cp:coreProperties>
</file>

<file path=docProps/thumbnail.jpeg>
</file>